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352" r:id="rId3"/>
    <p:sldId id="297" r:id="rId4"/>
    <p:sldId id="298" r:id="rId5"/>
    <p:sldId id="345" r:id="rId6"/>
    <p:sldId id="262" r:id="rId7"/>
    <p:sldId id="263" r:id="rId8"/>
    <p:sldId id="368" r:id="rId9"/>
    <p:sldId id="264" r:id="rId10"/>
    <p:sldId id="265" r:id="rId11"/>
    <p:sldId id="266" r:id="rId12"/>
    <p:sldId id="267" r:id="rId13"/>
    <p:sldId id="268" r:id="rId14"/>
    <p:sldId id="257" r:id="rId15"/>
    <p:sldId id="261" r:id="rId16"/>
    <p:sldId id="281" r:id="rId17"/>
    <p:sldId id="282" r:id="rId18"/>
    <p:sldId id="283" r:id="rId19"/>
    <p:sldId id="287" r:id="rId20"/>
    <p:sldId id="284" r:id="rId21"/>
    <p:sldId id="285" r:id="rId22"/>
    <p:sldId id="286" r:id="rId23"/>
    <p:sldId id="366" r:id="rId24"/>
    <p:sldId id="367" r:id="rId25"/>
    <p:sldId id="280" r:id="rId26"/>
    <p:sldId id="288" r:id="rId27"/>
    <p:sldId id="270" r:id="rId28"/>
    <p:sldId id="272" r:id="rId29"/>
    <p:sldId id="273" r:id="rId30"/>
    <p:sldId id="274" r:id="rId31"/>
    <p:sldId id="275" r:id="rId32"/>
    <p:sldId id="276" r:id="rId33"/>
    <p:sldId id="293" r:id="rId34"/>
    <p:sldId id="294" r:id="rId35"/>
    <p:sldId id="277" r:id="rId36"/>
    <p:sldId id="290" r:id="rId37"/>
    <p:sldId id="291" r:id="rId38"/>
    <p:sldId id="295" r:id="rId39"/>
    <p:sldId id="296" r:id="rId40"/>
    <p:sldId id="292" r:id="rId41"/>
    <p:sldId id="258" r:id="rId42"/>
    <p:sldId id="260" r:id="rId43"/>
    <p:sldId id="300" r:id="rId44"/>
    <p:sldId id="301" r:id="rId45"/>
    <p:sldId id="302" r:id="rId46"/>
    <p:sldId id="303" r:id="rId47"/>
    <p:sldId id="304" r:id="rId48"/>
    <p:sldId id="305" r:id="rId49"/>
    <p:sldId id="306" r:id="rId50"/>
    <p:sldId id="307" r:id="rId51"/>
    <p:sldId id="269" r:id="rId52"/>
    <p:sldId id="308" r:id="rId53"/>
    <p:sldId id="271" r:id="rId54"/>
    <p:sldId id="309" r:id="rId55"/>
    <p:sldId id="310" r:id="rId56"/>
    <p:sldId id="311" r:id="rId57"/>
    <p:sldId id="312" r:id="rId58"/>
    <p:sldId id="259" r:id="rId59"/>
    <p:sldId id="313" r:id="rId60"/>
    <p:sldId id="314" r:id="rId61"/>
    <p:sldId id="315" r:id="rId62"/>
    <p:sldId id="316" r:id="rId63"/>
    <p:sldId id="348" r:id="rId64"/>
    <p:sldId id="317" r:id="rId65"/>
    <p:sldId id="349" r:id="rId66"/>
    <p:sldId id="34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3" r:id="rId82"/>
    <p:sldId id="335" r:id="rId83"/>
    <p:sldId id="334" r:id="rId84"/>
    <p:sldId id="336" r:id="rId85"/>
    <p:sldId id="342" r:id="rId86"/>
    <p:sldId id="346" r:id="rId87"/>
    <p:sldId id="353" r:id="rId88"/>
    <p:sldId id="350" r:id="rId89"/>
    <p:sldId id="351" r:id="rId90"/>
    <p:sldId id="343" r:id="rId91"/>
    <p:sldId id="344" r:id="rId92"/>
    <p:sldId id="332" r:id="rId93"/>
    <p:sldId id="338" r:id="rId94"/>
    <p:sldId id="339" r:id="rId95"/>
    <p:sldId id="340" r:id="rId96"/>
    <p:sldId id="341" r:id="rId97"/>
    <p:sldId id="337"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Lst>
        </p14:section>
        <p14:section name="Zero-inflated models" id="{B918B5A6-DDCB-1D4B-B951-5AD3E225D8D0}">
          <p14:sldIdLst>
            <p14:sldId id="345"/>
            <p14:sldId id="262"/>
            <p14:sldId id="263"/>
            <p14:sldId id="368"/>
            <p14:sldId id="264"/>
            <p14:sldId id="265"/>
            <p14:sldId id="266"/>
            <p14:sldId id="267"/>
            <p14:sldId id="268"/>
            <p14:sldId id="257"/>
            <p14:sldId id="261"/>
            <p14:sldId id="281"/>
            <p14:sldId id="282"/>
            <p14:sldId id="283"/>
            <p14:sldId id="287"/>
            <p14:sldId id="284"/>
            <p14:sldId id="285"/>
            <p14:sldId id="286"/>
            <p14:sldId id="366"/>
            <p14:sldId id="367"/>
            <p14:sldId id="280"/>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 name="Bayesian models" id="{3AA5E5FA-7EB1-7B43-9A7B-2EA1DD917771}">
          <p14:sldIdLst>
            <p14:sldId id="354"/>
            <p14:sldId id="355"/>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3"/>
    <p:restoredTop sz="91005"/>
  </p:normalViewPr>
  <p:slideViewPr>
    <p:cSldViewPr snapToGrid="0" snapToObjects="1">
      <p:cViewPr varScale="1">
        <p:scale>
          <a:sx n="88" d="100"/>
          <a:sy n="88"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11</a:t>
            </a:fld>
            <a:endParaRPr lang="en-US"/>
          </a:p>
        </p:txBody>
      </p:sp>
    </p:spTree>
    <p:extLst>
      <p:ext uri="{BB962C8B-B14F-4D97-AF65-F5344CB8AC3E}">
        <p14:creationId xmlns:p14="http://schemas.microsoft.com/office/powerpoint/2010/main" val="10421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14</a:t>
            </a:fld>
            <a:endParaRPr lang="en-US"/>
          </a:p>
        </p:txBody>
      </p:sp>
    </p:spTree>
    <p:extLst>
      <p:ext uri="{BB962C8B-B14F-4D97-AF65-F5344CB8AC3E}">
        <p14:creationId xmlns:p14="http://schemas.microsoft.com/office/powerpoint/2010/main" val="275457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21</a:t>
            </a:fld>
            <a:endParaRPr lang="en-US"/>
          </a:p>
        </p:txBody>
      </p:sp>
    </p:spTree>
    <p:extLst>
      <p:ext uri="{BB962C8B-B14F-4D97-AF65-F5344CB8AC3E}">
        <p14:creationId xmlns:p14="http://schemas.microsoft.com/office/powerpoint/2010/main" val="17335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27</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64</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tiff"/></Relationships>
</file>

<file path=ppt/slides/_rels/slide10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cran.r-project.org/web/packages/runjags/vignettes/quickjags.html" TargetMode="External"/><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 Id="rId5" Type="http://schemas.openxmlformats.org/officeDocument/2006/relationships/hyperlink" Target="https://data.lib.vt.edu/articles/dataset/Data_associated_with_Continued_preference_for_suboptimal_habitat_reduces_bat_survival_with_white-nose_syndrome_/14099498?file=26589668" TargetMode="External"/><Relationship Id="rId4" Type="http://schemas.openxmlformats.org/officeDocument/2006/relationships/hyperlink" Target="https://cran.r-project.org/web/packages/R2WinBUGS/vignettes/R2WinBUGS.pdf"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ran.r-project.org/web/packages/DHARMa/vignettes/DHARMa.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2335514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07A-413B-6043-8472-2151553AB8F0}"/>
              </a:ext>
            </a:extLst>
          </p:cNvPr>
          <p:cNvSpPr>
            <a:spLocks noGrp="1"/>
          </p:cNvSpPr>
          <p:nvPr>
            <p:ph type="title"/>
          </p:nvPr>
        </p:nvSpPr>
        <p:spPr/>
        <p:txBody>
          <a:bodyPr/>
          <a:lstStyle/>
          <a:p>
            <a:r>
              <a:rPr lang="en-US" dirty="0"/>
              <a:t>Bayesian perspective</a:t>
            </a:r>
          </a:p>
        </p:txBody>
      </p:sp>
      <p:sp>
        <p:nvSpPr>
          <p:cNvPr id="3" name="Content Placeholder 2">
            <a:extLst>
              <a:ext uri="{FF2B5EF4-FFF2-40B4-BE49-F238E27FC236}">
                <a16:creationId xmlns:a16="http://schemas.microsoft.com/office/drawing/2014/main" id="{AC587E6D-9E9E-E34B-A5A1-0C3D0C4DAE2F}"/>
              </a:ext>
            </a:extLst>
          </p:cNvPr>
          <p:cNvSpPr>
            <a:spLocks noGrp="1"/>
          </p:cNvSpPr>
          <p:nvPr>
            <p:ph idx="1"/>
          </p:nvPr>
        </p:nvSpPr>
        <p:spPr/>
        <p:txBody>
          <a:bodyPr/>
          <a:lstStyle/>
          <a:p>
            <a:r>
              <a:rPr lang="en-US" dirty="0"/>
              <a:t>There isn’t a single estimate, instead there is a distribution of estimates (called the posterior)</a:t>
            </a:r>
          </a:p>
          <a:p>
            <a:endParaRPr lang="en-US" dirty="0"/>
          </a:p>
          <a:p>
            <a:pPr marL="0" indent="0">
              <a:buNone/>
            </a:pPr>
            <a:endParaRPr lang="en-US" dirty="0"/>
          </a:p>
          <a:p>
            <a:pPr marL="0" indent="0">
              <a:buNone/>
            </a:pPr>
            <a:endParaRPr lang="en-US" dirty="0"/>
          </a:p>
          <a:p>
            <a:r>
              <a:rPr lang="en-US" dirty="0"/>
              <a:t>The posterior can be computed as: </a:t>
            </a:r>
          </a:p>
        </p:txBody>
      </p:sp>
      <p:pic>
        <p:nvPicPr>
          <p:cNvPr id="4" name="Picture 3">
            <a:extLst>
              <a:ext uri="{FF2B5EF4-FFF2-40B4-BE49-F238E27FC236}">
                <a16:creationId xmlns:a16="http://schemas.microsoft.com/office/drawing/2014/main" id="{FD5FF96B-6EF7-134F-9276-13D47A7084FF}"/>
              </a:ext>
            </a:extLst>
          </p:cNvPr>
          <p:cNvPicPr>
            <a:picLocks noChangeAspect="1"/>
          </p:cNvPicPr>
          <p:nvPr/>
        </p:nvPicPr>
        <p:blipFill>
          <a:blip r:embed="rId2"/>
          <a:stretch>
            <a:fillRect/>
          </a:stretch>
        </p:blipFill>
        <p:spPr>
          <a:xfrm>
            <a:off x="4864100" y="3136900"/>
            <a:ext cx="2463800" cy="584200"/>
          </a:xfrm>
          <a:prstGeom prst="rect">
            <a:avLst/>
          </a:prstGeom>
        </p:spPr>
      </p:pic>
      <p:pic>
        <p:nvPicPr>
          <p:cNvPr id="5" name="Picture 4">
            <a:extLst>
              <a:ext uri="{FF2B5EF4-FFF2-40B4-BE49-F238E27FC236}">
                <a16:creationId xmlns:a16="http://schemas.microsoft.com/office/drawing/2014/main" id="{42ECAC65-7118-B049-BA6C-9044DF4C6F61}"/>
              </a:ext>
            </a:extLst>
          </p:cNvPr>
          <p:cNvPicPr>
            <a:picLocks noChangeAspect="1"/>
          </p:cNvPicPr>
          <p:nvPr/>
        </p:nvPicPr>
        <p:blipFill>
          <a:blip r:embed="rId3"/>
          <a:stretch>
            <a:fillRect/>
          </a:stretch>
        </p:blipFill>
        <p:spPr>
          <a:xfrm>
            <a:off x="3149600" y="4945063"/>
            <a:ext cx="5892800" cy="1231900"/>
          </a:xfrm>
          <a:prstGeom prst="rect">
            <a:avLst/>
          </a:prstGeom>
        </p:spPr>
      </p:pic>
      <p:pic>
        <p:nvPicPr>
          <p:cNvPr id="10" name="Picture 9">
            <a:extLst>
              <a:ext uri="{FF2B5EF4-FFF2-40B4-BE49-F238E27FC236}">
                <a16:creationId xmlns:a16="http://schemas.microsoft.com/office/drawing/2014/main" id="{B1C7D3A3-7D5D-F441-AC0C-C406EA38BE12}"/>
              </a:ext>
            </a:extLst>
          </p:cNvPr>
          <p:cNvPicPr>
            <a:picLocks noChangeAspect="1"/>
          </p:cNvPicPr>
          <p:nvPr/>
        </p:nvPicPr>
        <p:blipFill>
          <a:blip r:embed="rId4"/>
          <a:stretch>
            <a:fillRect/>
          </a:stretch>
        </p:blipFill>
        <p:spPr>
          <a:xfrm>
            <a:off x="9024450" y="2566194"/>
            <a:ext cx="2692400" cy="546100"/>
          </a:xfrm>
          <a:prstGeom prst="rect">
            <a:avLst/>
          </a:prstGeom>
        </p:spPr>
      </p:pic>
      <p:cxnSp>
        <p:nvCxnSpPr>
          <p:cNvPr id="12" name="Straight Arrow Connector 11">
            <a:extLst>
              <a:ext uri="{FF2B5EF4-FFF2-40B4-BE49-F238E27FC236}">
                <a16:creationId xmlns:a16="http://schemas.microsoft.com/office/drawing/2014/main" id="{73835149-FD1D-2649-87ED-2A5D0B6D2CEA}"/>
              </a:ext>
            </a:extLst>
          </p:cNvPr>
          <p:cNvCxnSpPr>
            <a:endCxn id="10" idx="1"/>
          </p:cNvCxnSpPr>
          <p:nvPr/>
        </p:nvCxnSpPr>
        <p:spPr>
          <a:xfrm flipV="1">
            <a:off x="6096000" y="2839244"/>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FC8A44-1F13-1942-8AF0-92F9D23B6AFB}"/>
              </a:ext>
            </a:extLst>
          </p:cNvPr>
          <p:cNvSpPr txBox="1"/>
          <p:nvPr/>
        </p:nvSpPr>
        <p:spPr>
          <a:xfrm rot="21355363">
            <a:off x="7007403" y="2594883"/>
            <a:ext cx="1364476" cy="369332"/>
          </a:xfrm>
          <a:prstGeom prst="rect">
            <a:avLst/>
          </a:prstGeom>
          <a:noFill/>
        </p:spPr>
        <p:txBody>
          <a:bodyPr wrap="none" rtlCol="0">
            <a:spAutoFit/>
          </a:bodyPr>
          <a:lstStyle/>
          <a:p>
            <a:r>
              <a:rPr lang="en-US" dirty="0"/>
              <a:t>Bayes Rule</a:t>
            </a:r>
          </a:p>
        </p:txBody>
      </p:sp>
    </p:spTree>
    <p:extLst>
      <p:ext uri="{BB962C8B-B14F-4D97-AF65-F5344CB8AC3E}">
        <p14:creationId xmlns:p14="http://schemas.microsoft.com/office/powerpoint/2010/main" val="3642573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A320-9E5F-9742-8779-4FBBBEE0DB45}"/>
              </a:ext>
            </a:extLst>
          </p:cNvPr>
          <p:cNvSpPr>
            <a:spLocks noGrp="1"/>
          </p:cNvSpPr>
          <p:nvPr>
            <p:ph type="title"/>
          </p:nvPr>
        </p:nvSpPr>
        <p:spPr/>
        <p:txBody>
          <a:bodyPr/>
          <a:lstStyle/>
          <a:p>
            <a:r>
              <a:rPr lang="en-US" dirty="0"/>
              <a:t>Obtaining a likelihood distribution</a:t>
            </a:r>
          </a:p>
        </p:txBody>
      </p:sp>
      <p:sp>
        <p:nvSpPr>
          <p:cNvPr id="3" name="Content Placeholder 2">
            <a:extLst>
              <a:ext uri="{FF2B5EF4-FFF2-40B4-BE49-F238E27FC236}">
                <a16:creationId xmlns:a16="http://schemas.microsoft.com/office/drawing/2014/main" id="{6E76757F-A3E0-F243-8933-08B53F192055}"/>
              </a:ext>
            </a:extLst>
          </p:cNvPr>
          <p:cNvSpPr>
            <a:spLocks noGrp="1"/>
          </p:cNvSpPr>
          <p:nvPr>
            <p:ph idx="1"/>
          </p:nvPr>
        </p:nvSpPr>
        <p:spPr/>
        <p:txBody>
          <a:bodyPr/>
          <a:lstStyle/>
          <a:p>
            <a:r>
              <a:rPr lang="en-US" dirty="0"/>
              <a:t>This is essentially the same thing as the MLE</a:t>
            </a:r>
          </a:p>
          <a:p>
            <a:endParaRPr lang="en-US" dirty="0"/>
          </a:p>
          <a:p>
            <a:r>
              <a:rPr lang="en-US" dirty="0"/>
              <a:t>It is the estimated frequency of getting heads in an imaginary coin flip example</a:t>
            </a:r>
          </a:p>
          <a:p>
            <a:endParaRPr lang="en-US" dirty="0"/>
          </a:p>
          <a:p>
            <a:r>
              <a:rPr lang="en-US" dirty="0"/>
              <a:t>This will be estimated (fit) by your model – you don’t need to know this ahead of time</a:t>
            </a:r>
          </a:p>
        </p:txBody>
      </p:sp>
    </p:spTree>
    <p:extLst>
      <p:ext uri="{BB962C8B-B14F-4D97-AF65-F5344CB8AC3E}">
        <p14:creationId xmlns:p14="http://schemas.microsoft.com/office/powerpoint/2010/main" val="2362778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31A2-61B0-B649-B334-46EC7469F082}"/>
              </a:ext>
            </a:extLst>
          </p:cNvPr>
          <p:cNvSpPr>
            <a:spLocks noGrp="1"/>
          </p:cNvSpPr>
          <p:nvPr>
            <p:ph type="title"/>
          </p:nvPr>
        </p:nvSpPr>
        <p:spPr/>
        <p:txBody>
          <a:bodyPr/>
          <a:lstStyle/>
          <a:p>
            <a:r>
              <a:rPr lang="en-US" dirty="0"/>
              <a:t>Obtaining a prior</a:t>
            </a:r>
          </a:p>
        </p:txBody>
      </p:sp>
      <p:sp>
        <p:nvSpPr>
          <p:cNvPr id="3" name="Content Placeholder 2">
            <a:extLst>
              <a:ext uri="{FF2B5EF4-FFF2-40B4-BE49-F238E27FC236}">
                <a16:creationId xmlns:a16="http://schemas.microsoft.com/office/drawing/2014/main" id="{ACDE08AF-BFB0-2646-969F-2C50E52F1DE2}"/>
              </a:ext>
            </a:extLst>
          </p:cNvPr>
          <p:cNvSpPr>
            <a:spLocks noGrp="1"/>
          </p:cNvSpPr>
          <p:nvPr>
            <p:ph idx="1"/>
          </p:nvPr>
        </p:nvSpPr>
        <p:spPr/>
        <p:txBody>
          <a:bodyPr/>
          <a:lstStyle/>
          <a:p>
            <a:r>
              <a:rPr lang="en-US" dirty="0"/>
              <a:t>This is the big difference between MLE and Bayesians</a:t>
            </a:r>
          </a:p>
          <a:p>
            <a:endParaRPr lang="en-US" dirty="0"/>
          </a:p>
          <a:p>
            <a:endParaRPr lang="en-US" dirty="0"/>
          </a:p>
          <a:p>
            <a:r>
              <a:rPr lang="en-US" dirty="0"/>
              <a:t>The prior ‘normalizes’ our expectation</a:t>
            </a:r>
          </a:p>
          <a:p>
            <a:r>
              <a:rPr lang="en-US" dirty="0"/>
              <a:t>Imagine we are playing roulette and we can 8 of 10 blacks</a:t>
            </a:r>
          </a:p>
          <a:p>
            <a:pPr lvl="1"/>
            <a:r>
              <a:rPr lang="en-US" dirty="0"/>
              <a:t>The MLE estimate would </a:t>
            </a:r>
          </a:p>
          <a:p>
            <a:pPr lvl="1"/>
            <a:r>
              <a:rPr lang="en-US" dirty="0"/>
              <a:t>But…your prior belief is actually the that the probability</a:t>
            </a:r>
          </a:p>
          <a:p>
            <a:pPr marL="457200" lvl="1" indent="0">
              <a:buNone/>
            </a:pPr>
            <a:r>
              <a:rPr lang="en-US" dirty="0"/>
              <a:t>of each is 50% </a:t>
            </a:r>
          </a:p>
          <a:p>
            <a:r>
              <a:rPr lang="en-US" dirty="0"/>
              <a:t>Your prior is often different from the likelihood</a:t>
            </a:r>
          </a:p>
          <a:p>
            <a:pPr marL="457200" lvl="1"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5B141F7A-9764-124C-B4B7-3A59C1E9391F}"/>
              </a:ext>
            </a:extLst>
          </p:cNvPr>
          <p:cNvPicPr>
            <a:picLocks noChangeAspect="1"/>
          </p:cNvPicPr>
          <p:nvPr/>
        </p:nvPicPr>
        <p:blipFill>
          <a:blip r:embed="rId2"/>
          <a:stretch>
            <a:fillRect/>
          </a:stretch>
        </p:blipFill>
        <p:spPr>
          <a:xfrm>
            <a:off x="4654238" y="2432362"/>
            <a:ext cx="2463800" cy="584200"/>
          </a:xfrm>
          <a:prstGeom prst="rect">
            <a:avLst/>
          </a:prstGeom>
        </p:spPr>
      </p:pic>
      <p:pic>
        <p:nvPicPr>
          <p:cNvPr id="5" name="Picture 4">
            <a:extLst>
              <a:ext uri="{FF2B5EF4-FFF2-40B4-BE49-F238E27FC236}">
                <a16:creationId xmlns:a16="http://schemas.microsoft.com/office/drawing/2014/main" id="{0904DEAD-84B0-6241-A47A-CA2050288EE6}"/>
              </a:ext>
            </a:extLst>
          </p:cNvPr>
          <p:cNvPicPr>
            <a:picLocks noChangeAspect="1"/>
          </p:cNvPicPr>
          <p:nvPr/>
        </p:nvPicPr>
        <p:blipFill>
          <a:blip r:embed="rId3"/>
          <a:stretch>
            <a:fillRect/>
          </a:stretch>
        </p:blipFill>
        <p:spPr>
          <a:xfrm>
            <a:off x="5097280" y="4367642"/>
            <a:ext cx="1028700" cy="368300"/>
          </a:xfrm>
          <a:prstGeom prst="rect">
            <a:avLst/>
          </a:prstGeom>
        </p:spPr>
      </p:pic>
      <p:pic>
        <p:nvPicPr>
          <p:cNvPr id="6" name="Picture 5">
            <a:extLst>
              <a:ext uri="{FF2B5EF4-FFF2-40B4-BE49-F238E27FC236}">
                <a16:creationId xmlns:a16="http://schemas.microsoft.com/office/drawing/2014/main" id="{DDF9D606-199B-834A-A03E-D404D54417C4}"/>
              </a:ext>
            </a:extLst>
          </p:cNvPr>
          <p:cNvPicPr>
            <a:picLocks noChangeAspect="1"/>
          </p:cNvPicPr>
          <p:nvPr/>
        </p:nvPicPr>
        <p:blipFill rotWithShape="1">
          <a:blip r:embed="rId4"/>
          <a:srcRect b="7322"/>
          <a:stretch/>
        </p:blipFill>
        <p:spPr>
          <a:xfrm>
            <a:off x="9428616" y="4367642"/>
            <a:ext cx="2291391" cy="2293495"/>
          </a:xfrm>
          <a:prstGeom prst="rect">
            <a:avLst/>
          </a:prstGeom>
        </p:spPr>
      </p:pic>
      <p:pic>
        <p:nvPicPr>
          <p:cNvPr id="7" name="Picture 6">
            <a:extLst>
              <a:ext uri="{FF2B5EF4-FFF2-40B4-BE49-F238E27FC236}">
                <a16:creationId xmlns:a16="http://schemas.microsoft.com/office/drawing/2014/main" id="{AABDAF0D-8A59-5745-B417-EDA18FBC9F58}"/>
              </a:ext>
            </a:extLst>
          </p:cNvPr>
          <p:cNvPicPr>
            <a:picLocks noChangeAspect="1"/>
          </p:cNvPicPr>
          <p:nvPr/>
        </p:nvPicPr>
        <p:blipFill>
          <a:blip r:embed="rId5"/>
          <a:stretch>
            <a:fillRect/>
          </a:stretch>
        </p:blipFill>
        <p:spPr>
          <a:xfrm>
            <a:off x="3771588" y="5171489"/>
            <a:ext cx="1765300" cy="342900"/>
          </a:xfrm>
          <a:prstGeom prst="rect">
            <a:avLst/>
          </a:prstGeom>
        </p:spPr>
      </p:pic>
    </p:spTree>
    <p:extLst>
      <p:ext uri="{BB962C8B-B14F-4D97-AF65-F5344CB8AC3E}">
        <p14:creationId xmlns:p14="http://schemas.microsoft.com/office/powerpoint/2010/main" val="4318149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E83F-1848-FC4A-943B-C1FEBF58F04A}"/>
              </a:ext>
            </a:extLst>
          </p:cNvPr>
          <p:cNvSpPr>
            <a:spLocks noGrp="1"/>
          </p:cNvSpPr>
          <p:nvPr>
            <p:ph type="title"/>
          </p:nvPr>
        </p:nvSpPr>
        <p:spPr/>
        <p:txBody>
          <a:bodyPr/>
          <a:lstStyle/>
          <a:p>
            <a:r>
              <a:rPr lang="en-US" dirty="0"/>
              <a:t>Choosing a prior</a:t>
            </a:r>
          </a:p>
        </p:txBody>
      </p:sp>
      <p:sp>
        <p:nvSpPr>
          <p:cNvPr id="3" name="Content Placeholder 2">
            <a:extLst>
              <a:ext uri="{FF2B5EF4-FFF2-40B4-BE49-F238E27FC236}">
                <a16:creationId xmlns:a16="http://schemas.microsoft.com/office/drawing/2014/main" id="{2674E7A4-3DF0-0E41-A87C-CAC327A13023}"/>
              </a:ext>
            </a:extLst>
          </p:cNvPr>
          <p:cNvSpPr>
            <a:spLocks noGrp="1"/>
          </p:cNvSpPr>
          <p:nvPr>
            <p:ph idx="1"/>
          </p:nvPr>
        </p:nvSpPr>
        <p:spPr/>
        <p:txBody>
          <a:bodyPr/>
          <a:lstStyle/>
          <a:p>
            <a:r>
              <a:rPr lang="en-US" dirty="0"/>
              <a:t>You have to specify a prior ahead of time</a:t>
            </a:r>
          </a:p>
          <a:p>
            <a:endParaRPr lang="en-US" dirty="0"/>
          </a:p>
          <a:p>
            <a:r>
              <a:rPr lang="en-US" dirty="0"/>
              <a:t>Flat prior: Uniform</a:t>
            </a:r>
          </a:p>
          <a:p>
            <a:r>
              <a:rPr lang="en-US" dirty="0"/>
              <a:t>You are equally likely to pick each outcome within some range</a:t>
            </a:r>
          </a:p>
        </p:txBody>
      </p:sp>
      <p:pic>
        <p:nvPicPr>
          <p:cNvPr id="4" name="Picture 3">
            <a:extLst>
              <a:ext uri="{FF2B5EF4-FFF2-40B4-BE49-F238E27FC236}">
                <a16:creationId xmlns:a16="http://schemas.microsoft.com/office/drawing/2014/main" id="{67052A51-1E33-B948-8F7E-BB5E477A1819}"/>
              </a:ext>
            </a:extLst>
          </p:cNvPr>
          <p:cNvPicPr>
            <a:picLocks noChangeAspect="1"/>
          </p:cNvPicPr>
          <p:nvPr/>
        </p:nvPicPr>
        <p:blipFill>
          <a:blip r:embed="rId2"/>
          <a:stretch>
            <a:fillRect/>
          </a:stretch>
        </p:blipFill>
        <p:spPr>
          <a:xfrm>
            <a:off x="2367197" y="4001294"/>
            <a:ext cx="3447549" cy="2585662"/>
          </a:xfrm>
          <a:prstGeom prst="rect">
            <a:avLst/>
          </a:prstGeom>
        </p:spPr>
      </p:pic>
    </p:spTree>
    <p:extLst>
      <p:ext uri="{BB962C8B-B14F-4D97-AF65-F5344CB8AC3E}">
        <p14:creationId xmlns:p14="http://schemas.microsoft.com/office/powerpoint/2010/main" val="6298299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F2AF-0621-C947-AECE-12A45525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2EF42-BDD5-9A48-918B-5334EA70A6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285E0B-AE17-034B-B3CB-FD03C743D079}"/>
              </a:ext>
            </a:extLst>
          </p:cNvPr>
          <p:cNvPicPr>
            <a:picLocks noChangeAspect="1"/>
          </p:cNvPicPr>
          <p:nvPr/>
        </p:nvPicPr>
        <p:blipFill>
          <a:blip r:embed="rId2"/>
          <a:stretch>
            <a:fillRect/>
          </a:stretch>
        </p:blipFill>
        <p:spPr>
          <a:xfrm>
            <a:off x="2643074" y="494675"/>
            <a:ext cx="5827714" cy="5411449"/>
          </a:xfrm>
          <a:prstGeom prst="rect">
            <a:avLst/>
          </a:prstGeom>
        </p:spPr>
      </p:pic>
    </p:spTree>
    <p:extLst>
      <p:ext uri="{BB962C8B-B14F-4D97-AF65-F5344CB8AC3E}">
        <p14:creationId xmlns:p14="http://schemas.microsoft.com/office/powerpoint/2010/main" val="12335624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8A1-DDCF-6845-B6BF-4DA42E69758A}"/>
              </a:ext>
            </a:extLst>
          </p:cNvPr>
          <p:cNvSpPr>
            <a:spLocks noGrp="1"/>
          </p:cNvSpPr>
          <p:nvPr>
            <p:ph type="title"/>
          </p:nvPr>
        </p:nvSpPr>
        <p:spPr/>
        <p:txBody>
          <a:bodyPr/>
          <a:lstStyle/>
          <a:p>
            <a:r>
              <a:rPr lang="en-US" dirty="0"/>
              <a:t>Other prior choices</a:t>
            </a:r>
          </a:p>
        </p:txBody>
      </p:sp>
      <p:sp>
        <p:nvSpPr>
          <p:cNvPr id="3" name="Content Placeholder 2">
            <a:extLst>
              <a:ext uri="{FF2B5EF4-FFF2-40B4-BE49-F238E27FC236}">
                <a16:creationId xmlns:a16="http://schemas.microsoft.com/office/drawing/2014/main" id="{1429F403-81EE-CB43-A87D-584BE7AC344B}"/>
              </a:ext>
            </a:extLst>
          </p:cNvPr>
          <p:cNvSpPr>
            <a:spLocks noGrp="1"/>
          </p:cNvSpPr>
          <p:nvPr>
            <p:ph idx="1"/>
          </p:nvPr>
        </p:nvSpPr>
        <p:spPr/>
        <p:txBody>
          <a:bodyPr/>
          <a:lstStyle/>
          <a:p>
            <a:r>
              <a:rPr lang="en-US" dirty="0"/>
              <a:t>You often want to pick an ‘uninformative’ prior</a:t>
            </a:r>
          </a:p>
          <a:p>
            <a:endParaRPr lang="en-US" dirty="0"/>
          </a:p>
          <a:p>
            <a:r>
              <a:rPr lang="en-US" dirty="0"/>
              <a:t>This typical means choosing a prior that is either uniform or normal</a:t>
            </a:r>
          </a:p>
          <a:p>
            <a:endParaRPr lang="en-US" dirty="0"/>
          </a:p>
          <a:p>
            <a:r>
              <a:rPr lang="en-US" dirty="0"/>
              <a:t>Typically in R in conventional models (e.g. a Bayesian </a:t>
            </a:r>
            <a:r>
              <a:rPr lang="en-US" dirty="0" err="1"/>
              <a:t>lm</a:t>
            </a:r>
            <a:r>
              <a:rPr lang="en-US" dirty="0"/>
              <a:t>) you could choose a normal distribution with a mean of 0 and </a:t>
            </a:r>
            <a:r>
              <a:rPr lang="en-US" dirty="0" err="1"/>
              <a:t>sd</a:t>
            </a:r>
            <a:r>
              <a:rPr lang="en-US" dirty="0"/>
              <a:t>=5 or 10</a:t>
            </a:r>
          </a:p>
        </p:txBody>
      </p:sp>
    </p:spTree>
    <p:extLst>
      <p:ext uri="{BB962C8B-B14F-4D97-AF65-F5344CB8AC3E}">
        <p14:creationId xmlns:p14="http://schemas.microsoft.com/office/powerpoint/2010/main" val="2792111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782C-E831-344F-A06E-09FE072F87B7}"/>
              </a:ext>
            </a:extLst>
          </p:cNvPr>
          <p:cNvSpPr>
            <a:spLocks noGrp="1"/>
          </p:cNvSpPr>
          <p:nvPr>
            <p:ph type="title"/>
          </p:nvPr>
        </p:nvSpPr>
        <p:spPr/>
        <p:txBody>
          <a:bodyPr/>
          <a:lstStyle/>
          <a:p>
            <a:r>
              <a:rPr lang="en-US" dirty="0"/>
              <a:t>Standardizing the posterior</a:t>
            </a:r>
          </a:p>
        </p:txBody>
      </p:sp>
      <p:sp>
        <p:nvSpPr>
          <p:cNvPr id="3" name="Content Placeholder 2">
            <a:extLst>
              <a:ext uri="{FF2B5EF4-FFF2-40B4-BE49-F238E27FC236}">
                <a16:creationId xmlns:a16="http://schemas.microsoft.com/office/drawing/2014/main" id="{C8CD2468-F2DC-F943-86D0-9E316032521C}"/>
              </a:ext>
            </a:extLst>
          </p:cNvPr>
          <p:cNvSpPr>
            <a:spLocks noGrp="1"/>
          </p:cNvSpPr>
          <p:nvPr>
            <p:ph idx="1"/>
          </p:nvPr>
        </p:nvSpPr>
        <p:spPr>
          <a:xfrm>
            <a:off x="377283" y="3185297"/>
            <a:ext cx="8410734" cy="3395385"/>
          </a:xfrm>
        </p:spPr>
        <p:txBody>
          <a:bodyPr>
            <a:normAutofit/>
          </a:bodyPr>
          <a:lstStyle/>
          <a:p>
            <a:r>
              <a:rPr lang="en-US" dirty="0"/>
              <a:t>This is the last step and includes the ugly integral in the denominator</a:t>
            </a:r>
          </a:p>
          <a:p>
            <a:endParaRPr lang="en-US" dirty="0"/>
          </a:p>
          <a:p>
            <a:r>
              <a:rPr lang="en-US" dirty="0"/>
              <a:t>We basically need to make the posterior sum to 1 by dividing it by the sum of the numerator</a:t>
            </a:r>
          </a:p>
        </p:txBody>
      </p:sp>
      <p:pic>
        <p:nvPicPr>
          <p:cNvPr id="4" name="Picture 3">
            <a:extLst>
              <a:ext uri="{FF2B5EF4-FFF2-40B4-BE49-F238E27FC236}">
                <a16:creationId xmlns:a16="http://schemas.microsoft.com/office/drawing/2014/main" id="{7A256639-4815-7543-84F4-667A85B2851E}"/>
              </a:ext>
            </a:extLst>
          </p:cNvPr>
          <p:cNvPicPr>
            <a:picLocks noChangeAspect="1"/>
          </p:cNvPicPr>
          <p:nvPr/>
        </p:nvPicPr>
        <p:blipFill>
          <a:blip r:embed="rId2"/>
          <a:stretch>
            <a:fillRect/>
          </a:stretch>
        </p:blipFill>
        <p:spPr>
          <a:xfrm>
            <a:off x="1116556" y="2282464"/>
            <a:ext cx="2463800" cy="584200"/>
          </a:xfrm>
          <a:prstGeom prst="rect">
            <a:avLst/>
          </a:prstGeom>
        </p:spPr>
      </p:pic>
      <p:pic>
        <p:nvPicPr>
          <p:cNvPr id="5" name="Picture 4">
            <a:extLst>
              <a:ext uri="{FF2B5EF4-FFF2-40B4-BE49-F238E27FC236}">
                <a16:creationId xmlns:a16="http://schemas.microsoft.com/office/drawing/2014/main" id="{B1F7772B-6385-014E-8F3B-E26146E0AC5B}"/>
              </a:ext>
            </a:extLst>
          </p:cNvPr>
          <p:cNvPicPr>
            <a:picLocks noChangeAspect="1"/>
          </p:cNvPicPr>
          <p:nvPr/>
        </p:nvPicPr>
        <p:blipFill>
          <a:blip r:embed="rId3"/>
          <a:stretch>
            <a:fillRect/>
          </a:stretch>
        </p:blipFill>
        <p:spPr>
          <a:xfrm>
            <a:off x="5276906" y="1711758"/>
            <a:ext cx="2692400" cy="546100"/>
          </a:xfrm>
          <a:prstGeom prst="rect">
            <a:avLst/>
          </a:prstGeom>
        </p:spPr>
      </p:pic>
      <p:cxnSp>
        <p:nvCxnSpPr>
          <p:cNvPr id="6" name="Straight Arrow Connector 5">
            <a:extLst>
              <a:ext uri="{FF2B5EF4-FFF2-40B4-BE49-F238E27FC236}">
                <a16:creationId xmlns:a16="http://schemas.microsoft.com/office/drawing/2014/main" id="{297033B5-42F2-D64F-9519-6ED8A31A7C00}"/>
              </a:ext>
            </a:extLst>
          </p:cNvPr>
          <p:cNvCxnSpPr>
            <a:cxnSpLocks/>
            <a:endCxn id="5" idx="1"/>
          </p:cNvCxnSpPr>
          <p:nvPr/>
        </p:nvCxnSpPr>
        <p:spPr>
          <a:xfrm flipV="1">
            <a:off x="2348456" y="1984808"/>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8EB6E7-E5A1-1148-8E4A-C47EBF12AB81}"/>
              </a:ext>
            </a:extLst>
          </p:cNvPr>
          <p:cNvSpPr txBox="1"/>
          <p:nvPr/>
        </p:nvSpPr>
        <p:spPr>
          <a:xfrm rot="21355363">
            <a:off x="3259859" y="1740447"/>
            <a:ext cx="1364476" cy="369332"/>
          </a:xfrm>
          <a:prstGeom prst="rect">
            <a:avLst/>
          </a:prstGeom>
          <a:noFill/>
        </p:spPr>
        <p:txBody>
          <a:bodyPr wrap="none" rtlCol="0">
            <a:spAutoFit/>
          </a:bodyPr>
          <a:lstStyle/>
          <a:p>
            <a:r>
              <a:rPr lang="en-US" dirty="0"/>
              <a:t>Bayes Rule</a:t>
            </a:r>
          </a:p>
        </p:txBody>
      </p:sp>
      <p:pic>
        <p:nvPicPr>
          <p:cNvPr id="8" name="Picture 7">
            <a:extLst>
              <a:ext uri="{FF2B5EF4-FFF2-40B4-BE49-F238E27FC236}">
                <a16:creationId xmlns:a16="http://schemas.microsoft.com/office/drawing/2014/main" id="{674A653B-4B53-164F-920F-502F0999AD1A}"/>
              </a:ext>
            </a:extLst>
          </p:cNvPr>
          <p:cNvPicPr>
            <a:picLocks noChangeAspect="1"/>
          </p:cNvPicPr>
          <p:nvPr/>
        </p:nvPicPr>
        <p:blipFill>
          <a:blip r:embed="rId4"/>
          <a:stretch>
            <a:fillRect/>
          </a:stretch>
        </p:blipFill>
        <p:spPr>
          <a:xfrm>
            <a:off x="4462590" y="5672007"/>
            <a:ext cx="3746500" cy="520700"/>
          </a:xfrm>
          <a:prstGeom prst="rect">
            <a:avLst/>
          </a:prstGeom>
        </p:spPr>
      </p:pic>
    </p:spTree>
    <p:extLst>
      <p:ext uri="{BB962C8B-B14F-4D97-AF65-F5344CB8AC3E}">
        <p14:creationId xmlns:p14="http://schemas.microsoft.com/office/powerpoint/2010/main" val="952937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701-BE91-8140-96B2-DBC1BE2FE1A7}"/>
              </a:ext>
            </a:extLst>
          </p:cNvPr>
          <p:cNvSpPr>
            <a:spLocks noGrp="1"/>
          </p:cNvSpPr>
          <p:nvPr>
            <p:ph type="title"/>
          </p:nvPr>
        </p:nvSpPr>
        <p:spPr/>
        <p:txBody>
          <a:bodyPr/>
          <a:lstStyle/>
          <a:p>
            <a:r>
              <a:rPr lang="en-US" dirty="0"/>
              <a:t>Bayesian models and MCMC</a:t>
            </a:r>
          </a:p>
        </p:txBody>
      </p:sp>
      <p:sp>
        <p:nvSpPr>
          <p:cNvPr id="3" name="Content Placeholder 2">
            <a:extLst>
              <a:ext uri="{FF2B5EF4-FFF2-40B4-BE49-F238E27FC236}">
                <a16:creationId xmlns:a16="http://schemas.microsoft.com/office/drawing/2014/main" id="{F102FDD6-F905-2443-95ED-04998B56980E}"/>
              </a:ext>
            </a:extLst>
          </p:cNvPr>
          <p:cNvSpPr>
            <a:spLocks noGrp="1"/>
          </p:cNvSpPr>
          <p:nvPr>
            <p:ph idx="1"/>
          </p:nvPr>
        </p:nvSpPr>
        <p:spPr/>
        <p:txBody>
          <a:bodyPr>
            <a:normAutofit fontScale="92500" lnSpcReduction="20000"/>
          </a:bodyPr>
          <a:lstStyle/>
          <a:p>
            <a:r>
              <a:rPr lang="en-US" dirty="0"/>
              <a:t>In MLEs: each explanatory variable is associated with a parameter</a:t>
            </a:r>
          </a:p>
          <a:p>
            <a:pPr lvl="1"/>
            <a:r>
              <a:rPr lang="en-US" dirty="0"/>
              <a:t>E.g. the effect of light or time in our lizard example</a:t>
            </a:r>
          </a:p>
          <a:p>
            <a:r>
              <a:rPr lang="en-US" dirty="0"/>
              <a:t>In Bayesian approaches, we need to find an approach that minimizes the distance between our guess of both a likelihood and a prior for every parameter </a:t>
            </a:r>
          </a:p>
          <a:p>
            <a:pPr lvl="1"/>
            <a:r>
              <a:rPr lang="en-US" dirty="0"/>
              <a:t>This is ‘relatively’ simple if we just have light, but add </a:t>
            </a:r>
            <a:r>
              <a:rPr lang="en-US" dirty="0" err="1"/>
              <a:t>light+time</a:t>
            </a:r>
            <a:r>
              <a:rPr lang="en-US" dirty="0"/>
              <a:t>, etc. and the problem becomes very computationally challenging</a:t>
            </a:r>
            <a:br>
              <a:rPr lang="en-US" dirty="0"/>
            </a:br>
            <a:endParaRPr lang="en-US" dirty="0"/>
          </a:p>
          <a:p>
            <a:r>
              <a:rPr lang="en-US" dirty="0"/>
              <a:t>MCMC methods chart the posterior by jumping from point to point. Those jumps are random in direction, but they make smaller jumps the larger the density</a:t>
            </a:r>
          </a:p>
          <a:p>
            <a:r>
              <a:rPr lang="en-US" dirty="0"/>
              <a:t>Metropolis-Hastings, Gibbs, Hamiltonian Monte-Carlo are all ways of optimizing the guesses</a:t>
            </a:r>
          </a:p>
        </p:txBody>
      </p:sp>
    </p:spTree>
    <p:extLst>
      <p:ext uri="{BB962C8B-B14F-4D97-AF65-F5344CB8AC3E}">
        <p14:creationId xmlns:p14="http://schemas.microsoft.com/office/powerpoint/2010/main" val="39699092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BD7E-711D-354C-865E-272AEC7E4330}"/>
              </a:ext>
            </a:extLst>
          </p:cNvPr>
          <p:cNvSpPr>
            <a:spLocks noGrp="1"/>
          </p:cNvSpPr>
          <p:nvPr>
            <p:ph type="title"/>
          </p:nvPr>
        </p:nvSpPr>
        <p:spPr/>
        <p:txBody>
          <a:bodyPr/>
          <a:lstStyle/>
          <a:p>
            <a:r>
              <a:rPr lang="en-US" dirty="0"/>
              <a:t>How do we actually code these things???</a:t>
            </a:r>
          </a:p>
        </p:txBody>
      </p:sp>
      <p:sp>
        <p:nvSpPr>
          <p:cNvPr id="3" name="Content Placeholder 2">
            <a:extLst>
              <a:ext uri="{FF2B5EF4-FFF2-40B4-BE49-F238E27FC236}">
                <a16:creationId xmlns:a16="http://schemas.microsoft.com/office/drawing/2014/main" id="{65CCC321-85F4-5540-9AFB-017885882442}"/>
              </a:ext>
            </a:extLst>
          </p:cNvPr>
          <p:cNvSpPr>
            <a:spLocks noGrp="1"/>
          </p:cNvSpPr>
          <p:nvPr>
            <p:ph idx="1"/>
          </p:nvPr>
        </p:nvSpPr>
        <p:spPr/>
        <p:txBody>
          <a:bodyPr>
            <a:normAutofit fontScale="92500" lnSpcReduction="20000"/>
          </a:bodyPr>
          <a:lstStyle/>
          <a:p>
            <a:r>
              <a:rPr lang="en-US" dirty="0"/>
              <a:t>It is complicated but much simpler than it used to be! </a:t>
            </a:r>
          </a:p>
          <a:p>
            <a:endParaRPr lang="en-US" dirty="0"/>
          </a:p>
          <a:p>
            <a:r>
              <a:rPr lang="en-US" dirty="0"/>
              <a:t>This </a:t>
            </a:r>
            <a:r>
              <a:rPr lang="en-US" dirty="0">
                <a:hlinkClick r:id="rId2"/>
              </a:rPr>
              <a:t>article</a:t>
            </a:r>
            <a:r>
              <a:rPr lang="en-US" dirty="0"/>
              <a:t> recommends </a:t>
            </a:r>
            <a:r>
              <a:rPr lang="en-US" i="1" dirty="0"/>
              <a:t>rethinking</a:t>
            </a:r>
            <a:r>
              <a:rPr lang="en-US" dirty="0"/>
              <a:t> and </a:t>
            </a:r>
            <a:r>
              <a:rPr lang="en-US" i="1" dirty="0" err="1"/>
              <a:t>greta</a:t>
            </a:r>
            <a:endParaRPr lang="en-US" i="1" dirty="0"/>
          </a:p>
          <a:p>
            <a:endParaRPr lang="en-US" i="1" dirty="0"/>
          </a:p>
          <a:p>
            <a:r>
              <a:rPr lang="en-US" i="1" dirty="0">
                <a:hlinkClick r:id="rId3"/>
              </a:rPr>
              <a:t>JAGS</a:t>
            </a:r>
            <a:r>
              <a:rPr lang="en-US" i="1" dirty="0"/>
              <a:t> and </a:t>
            </a:r>
            <a:r>
              <a:rPr lang="en-US" i="1" dirty="0">
                <a:hlinkClick r:id="rId4"/>
              </a:rPr>
              <a:t>WinBUGs</a:t>
            </a:r>
            <a:r>
              <a:rPr lang="en-US" i="1" dirty="0"/>
              <a:t> </a:t>
            </a:r>
            <a:r>
              <a:rPr lang="en-US" dirty="0"/>
              <a:t>make R compatible versions that allow you to code a wide range of models but you need to program them slightly differently</a:t>
            </a:r>
          </a:p>
          <a:p>
            <a:endParaRPr lang="en-US" i="1" dirty="0"/>
          </a:p>
          <a:p>
            <a:r>
              <a:rPr lang="en-US" dirty="0"/>
              <a:t>Here is an </a:t>
            </a:r>
            <a:r>
              <a:rPr lang="en-US" dirty="0">
                <a:hlinkClick r:id="rId5"/>
              </a:rPr>
              <a:t>example</a:t>
            </a:r>
            <a:r>
              <a:rPr lang="en-US" dirty="0"/>
              <a:t> of Bayesian analysis of change in fungal loads on bats based on their roosting temps run in JAGS. We knew the relationship was non-linear, but needed priors from a culture experiment to inform the shape of the curve.</a:t>
            </a:r>
            <a:endParaRPr lang="en-US" i="1" dirty="0"/>
          </a:p>
        </p:txBody>
      </p:sp>
    </p:spTree>
    <p:extLst>
      <p:ext uri="{BB962C8B-B14F-4D97-AF65-F5344CB8AC3E}">
        <p14:creationId xmlns:p14="http://schemas.microsoft.com/office/powerpoint/2010/main" val="1071814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FF96-651E-694C-8E33-335703B0C293}"/>
              </a:ext>
            </a:extLst>
          </p:cNvPr>
          <p:cNvSpPr>
            <a:spLocks noGrp="1"/>
          </p:cNvSpPr>
          <p:nvPr>
            <p:ph type="title"/>
          </p:nvPr>
        </p:nvSpPr>
        <p:spPr/>
        <p:txBody>
          <a:bodyPr/>
          <a:lstStyle/>
          <a:p>
            <a:r>
              <a:rPr lang="en-US" dirty="0"/>
              <a:t>Coding in </a:t>
            </a:r>
            <a:r>
              <a:rPr lang="en-US" dirty="0" err="1"/>
              <a:t>brms</a:t>
            </a:r>
            <a:endParaRPr lang="en-US" dirty="0"/>
          </a:p>
        </p:txBody>
      </p:sp>
      <p:sp>
        <p:nvSpPr>
          <p:cNvPr id="3" name="Content Placeholder 2">
            <a:extLst>
              <a:ext uri="{FF2B5EF4-FFF2-40B4-BE49-F238E27FC236}">
                <a16:creationId xmlns:a16="http://schemas.microsoft.com/office/drawing/2014/main" id="{F340CFBC-9587-DB40-A18D-1AE8AAF53D33}"/>
              </a:ext>
            </a:extLst>
          </p:cNvPr>
          <p:cNvSpPr>
            <a:spLocks noGrp="1"/>
          </p:cNvSpPr>
          <p:nvPr>
            <p:ph idx="1"/>
          </p:nvPr>
        </p:nvSpPr>
        <p:spPr/>
        <p:txBody>
          <a:bodyPr/>
          <a:lstStyle/>
          <a:p>
            <a:r>
              <a:rPr lang="en-US" dirty="0" err="1"/>
              <a:t>Brms</a:t>
            </a:r>
            <a:r>
              <a:rPr lang="en-US" dirty="0"/>
              <a:t> is a new package that is relatively slow (it fits models using </a:t>
            </a:r>
            <a:r>
              <a:rPr lang="en-US" dirty="0" err="1"/>
              <a:t>Rstan</a:t>
            </a:r>
            <a:r>
              <a:rPr lang="en-US" dirty="0"/>
              <a:t>)</a:t>
            </a:r>
          </a:p>
          <a:p>
            <a:endParaRPr lang="en-US" dirty="0"/>
          </a:p>
          <a:p>
            <a:r>
              <a:rPr lang="en-US" dirty="0"/>
              <a:t>But the syntax is nearly identical to lme4 which makes it comfortingly familiar</a:t>
            </a:r>
          </a:p>
          <a:p>
            <a:endParaRPr lang="en-US" dirty="0"/>
          </a:p>
          <a:p>
            <a:r>
              <a:rPr lang="en-US" dirty="0"/>
              <a:t>Go to R…</a:t>
            </a:r>
          </a:p>
        </p:txBody>
      </p:sp>
    </p:spTree>
    <p:extLst>
      <p:ext uri="{BB962C8B-B14F-4D97-AF65-F5344CB8AC3E}">
        <p14:creationId xmlns:p14="http://schemas.microsoft.com/office/powerpoint/2010/main" val="334873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65161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83162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426654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621785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68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425022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297610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3119732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39775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a:bodyPr>
          <a:lstStyle/>
          <a:p>
            <a:r>
              <a:rPr lang="en-US" dirty="0"/>
              <a:t>Today: </a:t>
            </a:r>
          </a:p>
          <a:p>
            <a:pPr lvl="1"/>
            <a:r>
              <a:rPr lang="en-US" dirty="0"/>
              <a:t>Zero-inflated models, </a:t>
            </a:r>
            <a:r>
              <a:rPr lang="en-US" dirty="0" err="1"/>
              <a:t>ex_zero_inflated_models.R</a:t>
            </a:r>
            <a:endParaRPr lang="en-US" dirty="0"/>
          </a:p>
          <a:p>
            <a:pPr lvl="1"/>
            <a:endParaRPr lang="en-US" dirty="0"/>
          </a:p>
          <a:p>
            <a:r>
              <a:rPr lang="en-US" dirty="0"/>
              <a:t>Thurs</a:t>
            </a:r>
          </a:p>
          <a:p>
            <a:pPr lvl="1"/>
            <a:r>
              <a:rPr lang="en-US" dirty="0"/>
              <a:t>Peer Review</a:t>
            </a:r>
            <a:br>
              <a:rPr lang="en-US" dirty="0"/>
            </a:br>
            <a:endParaRPr lang="en-US" dirty="0"/>
          </a:p>
          <a:p>
            <a:r>
              <a:rPr lang="en-US" dirty="0"/>
              <a:t>Tues May 2</a:t>
            </a:r>
          </a:p>
          <a:p>
            <a:pPr lvl="1"/>
            <a:r>
              <a:rPr lang="en-US" dirty="0"/>
              <a:t>Bad </a:t>
            </a:r>
            <a:r>
              <a:rPr lang="en-US" dirty="0" err="1"/>
              <a:t>ggplot</a:t>
            </a:r>
            <a:r>
              <a:rPr lang="en-US" dirty="0"/>
              <a:t> (get your submissions in!)</a:t>
            </a:r>
          </a:p>
          <a:p>
            <a:pPr lvl="1"/>
            <a:r>
              <a:rPr lang="en-US" dirty="0"/>
              <a:t>Snacks</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a:p>
            <a:endParaRPr lang="en-US" dirty="0"/>
          </a:p>
          <a:p>
            <a:r>
              <a:rPr lang="en-US" dirty="0"/>
              <a:t>Can also use AIC or LRT if nested</a:t>
            </a:r>
          </a:p>
        </p:txBody>
      </p:sp>
    </p:spTree>
    <p:extLst>
      <p:ext uri="{BB962C8B-B14F-4D97-AF65-F5344CB8AC3E}">
        <p14:creationId xmlns:p14="http://schemas.microsoft.com/office/powerpoint/2010/main" val="178440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3323235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240183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CAA8-362D-3941-A267-08C6E4C1F5B0}"/>
              </a:ext>
            </a:extLst>
          </p:cNvPr>
          <p:cNvSpPr>
            <a:spLocks noGrp="1"/>
          </p:cNvSpPr>
          <p:nvPr>
            <p:ph type="title"/>
          </p:nvPr>
        </p:nvSpPr>
        <p:spPr/>
        <p:txBody>
          <a:bodyPr/>
          <a:lstStyle/>
          <a:p>
            <a:r>
              <a:rPr lang="en-US" dirty="0"/>
              <a:t>Zero inflated mixed models</a:t>
            </a:r>
          </a:p>
        </p:txBody>
      </p:sp>
      <p:sp>
        <p:nvSpPr>
          <p:cNvPr id="3" name="Content Placeholder 2">
            <a:extLst>
              <a:ext uri="{FF2B5EF4-FFF2-40B4-BE49-F238E27FC236}">
                <a16:creationId xmlns:a16="http://schemas.microsoft.com/office/drawing/2014/main" id="{2F3C9F97-B26A-BF41-A729-C62BB9F05E36}"/>
              </a:ext>
            </a:extLst>
          </p:cNvPr>
          <p:cNvSpPr>
            <a:spLocks noGrp="1"/>
          </p:cNvSpPr>
          <p:nvPr>
            <p:ph idx="1"/>
          </p:nvPr>
        </p:nvSpPr>
        <p:spPr/>
        <p:txBody>
          <a:bodyPr/>
          <a:lstStyle/>
          <a:p>
            <a:r>
              <a:rPr lang="en-US" dirty="0" err="1"/>
              <a:t>glmmTMB</a:t>
            </a:r>
            <a:r>
              <a:rPr lang="en-US" dirty="0"/>
              <a:t> will run zero inflated mixed models</a:t>
            </a:r>
          </a:p>
          <a:p>
            <a:endParaRPr lang="en-US" dirty="0"/>
          </a:p>
          <a:p>
            <a:r>
              <a:rPr lang="en-US" dirty="0"/>
              <a:t>You can specify 0 inflation in the formula and compare models using AIC</a:t>
            </a:r>
          </a:p>
          <a:p>
            <a:endParaRPr lang="en-US" dirty="0"/>
          </a:p>
        </p:txBody>
      </p:sp>
    </p:spTree>
    <p:extLst>
      <p:ext uri="{BB962C8B-B14F-4D97-AF65-F5344CB8AC3E}">
        <p14:creationId xmlns:p14="http://schemas.microsoft.com/office/powerpoint/2010/main" val="203440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C72E-2FC5-D748-B548-0F50471C62B9}"/>
              </a:ext>
            </a:extLst>
          </p:cNvPr>
          <p:cNvSpPr>
            <a:spLocks noGrp="1"/>
          </p:cNvSpPr>
          <p:nvPr>
            <p:ph type="title"/>
          </p:nvPr>
        </p:nvSpPr>
        <p:spPr/>
        <p:txBody>
          <a:bodyPr/>
          <a:lstStyle/>
          <a:p>
            <a:r>
              <a:rPr lang="en-US" dirty="0" err="1"/>
              <a:t>DHARMa</a:t>
            </a:r>
            <a:endParaRPr lang="en-US" dirty="0"/>
          </a:p>
        </p:txBody>
      </p:sp>
      <p:sp>
        <p:nvSpPr>
          <p:cNvPr id="3" name="Content Placeholder 2">
            <a:extLst>
              <a:ext uri="{FF2B5EF4-FFF2-40B4-BE49-F238E27FC236}">
                <a16:creationId xmlns:a16="http://schemas.microsoft.com/office/drawing/2014/main" id="{F5583A06-0BD6-3B44-AF62-62766F4B0D8E}"/>
              </a:ext>
            </a:extLst>
          </p:cNvPr>
          <p:cNvSpPr>
            <a:spLocks noGrp="1"/>
          </p:cNvSpPr>
          <p:nvPr>
            <p:ph idx="1"/>
          </p:nvPr>
        </p:nvSpPr>
        <p:spPr/>
        <p:txBody>
          <a:bodyPr/>
          <a:lstStyle/>
          <a:p>
            <a:r>
              <a:rPr lang="en-US" dirty="0"/>
              <a:t>This package (read vignette here: </a:t>
            </a:r>
            <a:r>
              <a:rPr lang="en-US" dirty="0">
                <a:hlinkClick r:id="rId2"/>
              </a:rPr>
              <a:t>https://cran.r-project.org/web/packages/DHARMa/vignettes/DHARMa.html</a:t>
            </a:r>
            <a:r>
              <a:rPr lang="en-US" dirty="0"/>
              <a:t>) has a very nice suite of functions for testing mixed models</a:t>
            </a:r>
          </a:p>
          <a:p>
            <a:endParaRPr lang="en-US" dirty="0"/>
          </a:p>
          <a:p>
            <a:r>
              <a:rPr lang="en-US" dirty="0"/>
              <a:t>It also includes ways of checking dispersion of a mixed models</a:t>
            </a:r>
          </a:p>
        </p:txBody>
      </p:sp>
    </p:spTree>
    <p:extLst>
      <p:ext uri="{BB962C8B-B14F-4D97-AF65-F5344CB8AC3E}">
        <p14:creationId xmlns:p14="http://schemas.microsoft.com/office/powerpoint/2010/main" val="2633070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730746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Thurs. You NEED to upload your materials by 11:00 AM!</a:t>
            </a:r>
          </a:p>
          <a:p>
            <a:endParaRPr lang="en-US" dirty="0"/>
          </a:p>
          <a:p>
            <a:pPr marL="457200" lvl="1" indent="0">
              <a:buNone/>
            </a:pPr>
            <a:endParaRPr lang="en-US" dirty="0"/>
          </a:p>
          <a:p>
            <a:endParaRPr lang="en-US" dirty="0"/>
          </a:p>
          <a:p>
            <a:r>
              <a:rPr lang="en-US" dirty="0"/>
              <a:t>Final project due Wed May 3 at 11:59 PM</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a:t>
            </a:r>
          </a:p>
          <a:p>
            <a:endParaRPr lang="en-US" dirty="0"/>
          </a:p>
          <a:p>
            <a:r>
              <a:rPr lang="en-US" dirty="0"/>
              <a:t>Please complete these as it helps me both justify and improve the course</a:t>
            </a:r>
          </a:p>
          <a:p>
            <a:endParaRPr lang="en-US" dirty="0"/>
          </a:p>
          <a:p>
            <a:r>
              <a:rPr lang="en-US" dirty="0"/>
              <a:t>There are also super important for faculty evaluations. My review committee will actually read your comments!</a:t>
            </a:r>
          </a:p>
          <a:p>
            <a:pPr lvl="1"/>
            <a:r>
              <a:rPr lang="en-US" dirty="0"/>
              <a:t>Yes…all of them….</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p:txBody>
      </p:sp>
    </p:spTree>
    <p:extLst>
      <p:ext uri="{BB962C8B-B14F-4D97-AF65-F5344CB8AC3E}">
        <p14:creationId xmlns:p14="http://schemas.microsoft.com/office/powerpoint/2010/main" val="211072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17949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3522484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3043242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BE02-4723-214F-BD74-1D7296E89F66}"/>
              </a:ext>
            </a:extLst>
          </p:cNvPr>
          <p:cNvSpPr>
            <a:spLocks noGrp="1"/>
          </p:cNvSpPr>
          <p:nvPr>
            <p:ph type="title"/>
          </p:nvPr>
        </p:nvSpPr>
        <p:spPr/>
        <p:txBody>
          <a:bodyPr/>
          <a:lstStyle/>
          <a:p>
            <a:r>
              <a:rPr lang="en-US" dirty="0"/>
              <a:t>Always check for </a:t>
            </a:r>
            <a:r>
              <a:rPr lang="en-US" dirty="0" err="1"/>
              <a:t>overdispersion</a:t>
            </a:r>
            <a:r>
              <a:rPr lang="en-US" dirty="0"/>
              <a:t> in Poisson models</a:t>
            </a:r>
          </a:p>
        </p:txBody>
      </p:sp>
      <p:sp>
        <p:nvSpPr>
          <p:cNvPr id="3" name="Content Placeholder 2">
            <a:extLst>
              <a:ext uri="{FF2B5EF4-FFF2-40B4-BE49-F238E27FC236}">
                <a16:creationId xmlns:a16="http://schemas.microsoft.com/office/drawing/2014/main" id="{482C5385-1EEF-EB48-8180-E55463211B49}"/>
              </a:ext>
            </a:extLst>
          </p:cNvPr>
          <p:cNvSpPr>
            <a:spLocks noGrp="1"/>
          </p:cNvSpPr>
          <p:nvPr>
            <p:ph idx="1"/>
          </p:nvPr>
        </p:nvSpPr>
        <p:spPr/>
        <p:txBody>
          <a:bodyPr/>
          <a:lstStyle/>
          <a:p>
            <a:r>
              <a:rPr lang="en-US" dirty="0"/>
              <a:t>We previously discussed using dispersion tests</a:t>
            </a:r>
          </a:p>
          <a:p>
            <a:endParaRPr lang="en-US" dirty="0"/>
          </a:p>
          <a:p>
            <a:r>
              <a:rPr lang="en-US" dirty="0"/>
              <a:t>Also comparing model residuals divided by </a:t>
            </a:r>
            <a:r>
              <a:rPr lang="en-US" dirty="0" err="1"/>
              <a:t>df</a:t>
            </a:r>
            <a:endParaRPr lang="en-US" dirty="0"/>
          </a:p>
          <a:p>
            <a:endParaRPr lang="en-US" dirty="0"/>
          </a:p>
          <a:p>
            <a:r>
              <a:rPr lang="en-US" dirty="0"/>
              <a:t>You ALWAYS need to do this if you run a </a:t>
            </a:r>
            <a:r>
              <a:rPr lang="en-US" dirty="0" err="1"/>
              <a:t>poisson</a:t>
            </a:r>
            <a:r>
              <a:rPr lang="en-US" dirty="0"/>
              <a:t> model</a:t>
            </a:r>
          </a:p>
        </p:txBody>
      </p:sp>
    </p:spTree>
    <p:extLst>
      <p:ext uri="{BB962C8B-B14F-4D97-AF65-F5344CB8AC3E}">
        <p14:creationId xmlns:p14="http://schemas.microsoft.com/office/powerpoint/2010/main" val="3781724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1317086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Models</a:t>
            </a:r>
          </a:p>
        </p:txBody>
      </p:sp>
      <p:sp>
        <p:nvSpPr>
          <p:cNvPr id="3" name="Content Placeholder 2"/>
          <p:cNvSpPr>
            <a:spLocks noGrp="1"/>
          </p:cNvSpPr>
          <p:nvPr>
            <p:ph idx="1"/>
          </p:nvPr>
        </p:nvSpPr>
        <p:spPr/>
        <p:txBody>
          <a:bodyPr>
            <a:normAutofit/>
          </a:bodyPr>
          <a:lstStyle/>
          <a:p>
            <a:r>
              <a:rPr lang="en-US" dirty="0"/>
              <a:t>What is the frequentist perspective?</a:t>
            </a:r>
          </a:p>
          <a:p>
            <a:endParaRPr lang="en-US" dirty="0"/>
          </a:p>
          <a:p>
            <a:r>
              <a:rPr lang="en-US" dirty="0"/>
              <a:t>What is the Bayesian perspective? </a:t>
            </a:r>
          </a:p>
        </p:txBody>
      </p:sp>
      <p:sp>
        <p:nvSpPr>
          <p:cNvPr id="4" name="Rectangle 3">
            <a:extLst>
              <a:ext uri="{FF2B5EF4-FFF2-40B4-BE49-F238E27FC236}">
                <a16:creationId xmlns:a16="http://schemas.microsoft.com/office/drawing/2014/main" id="{E2167535-41F7-C24F-BE06-49D62527321B}"/>
              </a:ext>
            </a:extLst>
          </p:cNvPr>
          <p:cNvSpPr/>
          <p:nvPr/>
        </p:nvSpPr>
        <p:spPr>
          <a:xfrm>
            <a:off x="201561" y="6176963"/>
            <a:ext cx="11346426" cy="369332"/>
          </a:xfrm>
          <a:prstGeom prst="rect">
            <a:avLst/>
          </a:prstGeom>
        </p:spPr>
        <p:txBody>
          <a:bodyPr wrap="square">
            <a:spAutoFit/>
          </a:bodyPr>
          <a:lstStyle/>
          <a:p>
            <a:r>
              <a:rPr lang="en-US" dirty="0"/>
              <a:t>Lecture based on </a:t>
            </a:r>
            <a:r>
              <a:rPr lang="en-US" dirty="0">
                <a:hlinkClick r:id="rId2"/>
              </a:rPr>
              <a:t>https://www.r-bloggers.com/2019/05/bayesian-models-in-r-2/</a:t>
            </a:r>
            <a:r>
              <a:rPr lang="en-US" dirty="0"/>
              <a:t> with examples in </a:t>
            </a:r>
            <a:r>
              <a:rPr lang="en-US" dirty="0" err="1"/>
              <a:t>brms</a:t>
            </a:r>
            <a:endParaRPr lang="en-US" dirty="0"/>
          </a:p>
        </p:txBody>
      </p:sp>
    </p:spTree>
    <p:extLst>
      <p:ext uri="{BB962C8B-B14F-4D97-AF65-F5344CB8AC3E}">
        <p14:creationId xmlns:p14="http://schemas.microsoft.com/office/powerpoint/2010/main" val="722068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1DA3-FCA8-9C4F-8855-3FA1C43D343E}"/>
              </a:ext>
            </a:extLst>
          </p:cNvPr>
          <p:cNvSpPr>
            <a:spLocks noGrp="1"/>
          </p:cNvSpPr>
          <p:nvPr>
            <p:ph type="title"/>
          </p:nvPr>
        </p:nvSpPr>
        <p:spPr/>
        <p:txBody>
          <a:bodyPr/>
          <a:lstStyle/>
          <a:p>
            <a:r>
              <a:rPr lang="en-US" dirty="0"/>
              <a:t>Frequentist perspective</a:t>
            </a:r>
          </a:p>
        </p:txBody>
      </p:sp>
      <p:sp>
        <p:nvSpPr>
          <p:cNvPr id="3" name="Content Placeholder 2">
            <a:extLst>
              <a:ext uri="{FF2B5EF4-FFF2-40B4-BE49-F238E27FC236}">
                <a16:creationId xmlns:a16="http://schemas.microsoft.com/office/drawing/2014/main" id="{BC70096A-A6DE-6E45-8EFE-B3C8976A5D0F}"/>
              </a:ext>
            </a:extLst>
          </p:cNvPr>
          <p:cNvSpPr>
            <a:spLocks noGrp="1"/>
          </p:cNvSpPr>
          <p:nvPr>
            <p:ph idx="1"/>
          </p:nvPr>
        </p:nvSpPr>
        <p:spPr/>
        <p:txBody>
          <a:bodyPr>
            <a:normAutofit lnSpcReduction="10000"/>
          </a:bodyPr>
          <a:lstStyle/>
          <a:p>
            <a:r>
              <a:rPr lang="en-US" dirty="0"/>
              <a:t>How do we estimate an unknown parameter?</a:t>
            </a:r>
          </a:p>
          <a:p>
            <a:endParaRPr lang="en-US" dirty="0"/>
          </a:p>
          <a:p>
            <a:pPr lvl="1"/>
            <a:r>
              <a:rPr lang="en-US" dirty="0"/>
              <a:t>Think of flipping a coin 1000 times, and you don’t know if it is biased</a:t>
            </a:r>
          </a:p>
          <a:p>
            <a:pPr lvl="1"/>
            <a:endParaRPr lang="en-US" dirty="0"/>
          </a:p>
          <a:p>
            <a:pPr lvl="1"/>
            <a:r>
              <a:rPr lang="en-US" i="1" dirty="0"/>
              <a:t>f(H) = # heads / 1000</a:t>
            </a:r>
          </a:p>
          <a:p>
            <a:pPr lvl="1"/>
            <a:endParaRPr lang="en-US" i="1" dirty="0"/>
          </a:p>
          <a:p>
            <a:pPr lvl="1"/>
            <a:r>
              <a:rPr lang="en-US" dirty="0"/>
              <a:t>What is the estimated probability of heads?</a:t>
            </a:r>
          </a:p>
          <a:p>
            <a:pPr lvl="1"/>
            <a:endParaRPr lang="en-US" dirty="0"/>
          </a:p>
          <a:p>
            <a:pPr lvl="1"/>
            <a:endParaRPr lang="en-US" dirty="0"/>
          </a:p>
          <a:p>
            <a:pPr lvl="1"/>
            <a:r>
              <a:rPr lang="en-US" dirty="0"/>
              <a:t>This is the maximum likelihood estimate and reflects modern frequentist perspective </a:t>
            </a:r>
          </a:p>
          <a:p>
            <a:pPr lvl="2"/>
            <a:endParaRPr lang="en-US" dirty="0"/>
          </a:p>
        </p:txBody>
      </p:sp>
      <p:pic>
        <p:nvPicPr>
          <p:cNvPr id="4" name="Picture 3">
            <a:extLst>
              <a:ext uri="{FF2B5EF4-FFF2-40B4-BE49-F238E27FC236}">
                <a16:creationId xmlns:a16="http://schemas.microsoft.com/office/drawing/2014/main" id="{6DC04C63-C618-444D-8301-5B8E26B8E3A5}"/>
              </a:ext>
            </a:extLst>
          </p:cNvPr>
          <p:cNvPicPr>
            <a:picLocks noChangeAspect="1"/>
          </p:cNvPicPr>
          <p:nvPr/>
        </p:nvPicPr>
        <p:blipFill>
          <a:blip r:embed="rId2"/>
          <a:stretch>
            <a:fillRect/>
          </a:stretch>
        </p:blipFill>
        <p:spPr>
          <a:xfrm>
            <a:off x="2995971" y="4593508"/>
            <a:ext cx="2170877" cy="465188"/>
          </a:xfrm>
          <a:prstGeom prst="rect">
            <a:avLst/>
          </a:prstGeom>
        </p:spPr>
      </p:pic>
    </p:spTree>
    <p:extLst>
      <p:ext uri="{BB962C8B-B14F-4D97-AF65-F5344CB8AC3E}">
        <p14:creationId xmlns:p14="http://schemas.microsoft.com/office/powerpoint/2010/main" val="254998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20714</TotalTime>
  <Words>5258</Words>
  <Application>Microsoft Macintosh PowerPoint</Application>
  <PresentationFormat>Widescreen</PresentationFormat>
  <Paragraphs>554</Paragraphs>
  <Slides>109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Calibri</vt:lpstr>
      <vt:lpstr>Mangal</vt:lpstr>
      <vt:lpstr>Times New Roman</vt:lpstr>
      <vt:lpstr>Office Theme</vt:lpstr>
      <vt:lpstr>Week 13 – Advanced models</vt:lpstr>
      <vt:lpstr>Schedule</vt:lpstr>
      <vt:lpstr>Housekeeping</vt:lpstr>
      <vt:lpstr>SPOT surveys</vt:lpstr>
      <vt:lpstr>Additional Topic: Zero-inflated models</vt:lpstr>
      <vt:lpstr>Goals</vt:lpstr>
      <vt:lpstr>The Zero Problem</vt:lpstr>
      <vt:lpstr>Always check for overdispersion in Poisson models</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 inflated mixed models</vt:lpstr>
      <vt:lpstr>DHARMa</vt:lpstr>
      <vt:lpstr>Zero-inflated problems</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lpstr>Bayesian Models</vt:lpstr>
      <vt:lpstr>Frequentist perspective</vt:lpstr>
      <vt:lpstr>Bayesian perspective</vt:lpstr>
      <vt:lpstr>Obtaining a likelihood distribution</vt:lpstr>
      <vt:lpstr>Obtaining a prior</vt:lpstr>
      <vt:lpstr>Choosing a prior</vt:lpstr>
      <vt:lpstr>PowerPoint Presentation</vt:lpstr>
      <vt:lpstr>Other prior choices</vt:lpstr>
      <vt:lpstr>Standardizing the posterior</vt:lpstr>
      <vt:lpstr>Bayesian models and MCMC</vt:lpstr>
      <vt:lpstr>How do we actually code these things???</vt:lpstr>
      <vt:lpstr>Coding in brms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120</cp:revision>
  <dcterms:created xsi:type="dcterms:W3CDTF">2018-04-12T17:49:47Z</dcterms:created>
  <dcterms:modified xsi:type="dcterms:W3CDTF">2023-04-25T17:35:59Z</dcterms:modified>
</cp:coreProperties>
</file>